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1"/>
  </p:notesMasterIdLst>
  <p:sldIdLst>
    <p:sldId id="256" r:id="rId2"/>
    <p:sldId id="262" r:id="rId3"/>
    <p:sldId id="263" r:id="rId4"/>
    <p:sldId id="257" r:id="rId5"/>
    <p:sldId id="259" r:id="rId6"/>
    <p:sldId id="261" r:id="rId7"/>
    <p:sldId id="264" r:id="rId8"/>
    <p:sldId id="265" r:id="rId9"/>
    <p:sldId id="269" r:id="rId10"/>
    <p:sldId id="268" r:id="rId11"/>
    <p:sldId id="270" r:id="rId12"/>
    <p:sldId id="271" r:id="rId13"/>
    <p:sldId id="272" r:id="rId14"/>
    <p:sldId id="273" r:id="rId15"/>
    <p:sldId id="278" r:id="rId16"/>
    <p:sldId id="279" r:id="rId17"/>
    <p:sldId id="274" r:id="rId18"/>
    <p:sldId id="275"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6165"/>
  </p:normalViewPr>
  <p:slideViewPr>
    <p:cSldViewPr snapToGrid="0">
      <p:cViewPr varScale="1">
        <p:scale>
          <a:sx n="96" d="100"/>
          <a:sy n="96" d="100"/>
        </p:scale>
        <p:origin x="200"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09296-94B8-7B4D-9468-59C256E5EAB0}" type="datetimeFigureOut">
              <a:rPr lang="en-US" smtClean="0"/>
              <a:t>4/17/23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DA1E3-35DA-9E4C-BC1D-1F4FC3012FCD}" type="slidenum">
              <a:rPr lang="en-US" smtClean="0"/>
              <a:t>‹#›</a:t>
            </a:fld>
            <a:endParaRPr lang="en-US"/>
          </a:p>
        </p:txBody>
      </p:sp>
    </p:spTree>
    <p:extLst>
      <p:ext uri="{BB962C8B-B14F-4D97-AF65-F5344CB8AC3E}">
        <p14:creationId xmlns:p14="http://schemas.microsoft.com/office/powerpoint/2010/main" val="2075354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All prices in USD</a:t>
            </a:r>
          </a:p>
        </p:txBody>
      </p:sp>
      <p:sp>
        <p:nvSpPr>
          <p:cNvPr id="4" name="Slide Number Placeholder 3"/>
          <p:cNvSpPr>
            <a:spLocks noGrp="1"/>
          </p:cNvSpPr>
          <p:nvPr>
            <p:ph type="sldNum" sz="quarter" idx="5"/>
          </p:nvPr>
        </p:nvSpPr>
        <p:spPr/>
        <p:txBody>
          <a:bodyPr/>
          <a:lstStyle/>
          <a:p>
            <a:fld id="{41ADA1E3-35DA-9E4C-BC1D-1F4FC3012FCD}" type="slidenum">
              <a:rPr lang="en-US" smtClean="0"/>
              <a:t>6</a:t>
            </a:fld>
            <a:endParaRPr lang="en-US"/>
          </a:p>
        </p:txBody>
      </p:sp>
    </p:spTree>
    <p:extLst>
      <p:ext uri="{BB962C8B-B14F-4D97-AF65-F5344CB8AC3E}">
        <p14:creationId xmlns:p14="http://schemas.microsoft.com/office/powerpoint/2010/main" val="1628424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4/17/23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321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4/17/23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524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4/17/23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2329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4/17/23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2402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4/17/23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5322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4/17/23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8712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4/17/23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839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4/17/23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9424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4/17/23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099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4/17/23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75310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4/17/23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5367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4/17/23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55294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dhruvildave/spotify-char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BF64B-5528-A698-50E9-E6F698B73F4A}"/>
              </a:ext>
            </a:extLst>
          </p:cNvPr>
          <p:cNvSpPr>
            <a:spLocks noGrp="1"/>
          </p:cNvSpPr>
          <p:nvPr>
            <p:ph type="ctrTitle"/>
          </p:nvPr>
        </p:nvSpPr>
        <p:spPr>
          <a:xfrm>
            <a:off x="4635314" y="40008"/>
            <a:ext cx="7556686" cy="3686015"/>
          </a:xfrm>
        </p:spPr>
        <p:txBody>
          <a:bodyPr>
            <a:normAutofit/>
          </a:bodyPr>
          <a:lstStyle/>
          <a:p>
            <a:r>
              <a:rPr lang="en-CA" dirty="0"/>
              <a:t>Analyzing Song Trends on Spotify</a:t>
            </a:r>
            <a:endParaRPr lang="en-US" dirty="0"/>
          </a:p>
        </p:txBody>
      </p:sp>
      <p:sp>
        <p:nvSpPr>
          <p:cNvPr id="3" name="Subtitle 2">
            <a:extLst>
              <a:ext uri="{FF2B5EF4-FFF2-40B4-BE49-F238E27FC236}">
                <a16:creationId xmlns:a16="http://schemas.microsoft.com/office/drawing/2014/main" id="{37A63DE1-4CB8-A3D4-9B88-9F8CED9F0239}"/>
              </a:ext>
            </a:extLst>
          </p:cNvPr>
          <p:cNvSpPr>
            <a:spLocks noGrp="1"/>
          </p:cNvSpPr>
          <p:nvPr>
            <p:ph type="subTitle" idx="1"/>
          </p:nvPr>
        </p:nvSpPr>
        <p:spPr>
          <a:xfrm>
            <a:off x="4635315" y="4672738"/>
            <a:ext cx="6923786" cy="2185257"/>
          </a:xfrm>
        </p:spPr>
        <p:txBody>
          <a:bodyPr>
            <a:normAutofit lnSpcReduction="10000"/>
          </a:bodyPr>
          <a:lstStyle/>
          <a:p>
            <a:r>
              <a:rPr lang="en-US" sz="1800" dirty="0">
                <a:solidFill>
                  <a:schemeClr val="tx1">
                    <a:lumMod val="85000"/>
                    <a:lumOff val="15000"/>
                  </a:schemeClr>
                </a:solidFill>
              </a:rPr>
              <a:t>Project by:</a:t>
            </a:r>
          </a:p>
          <a:p>
            <a:r>
              <a:rPr lang="en-CA" sz="1800" dirty="0">
                <a:solidFill>
                  <a:schemeClr val="tx1">
                    <a:lumMod val="85000"/>
                    <a:lumOff val="15000"/>
                  </a:schemeClr>
                </a:solidFill>
              </a:rPr>
              <a:t>Trupal Vijaykumar Chaudhary (200557631)</a:t>
            </a:r>
          </a:p>
          <a:p>
            <a:r>
              <a:rPr lang="en-CA" sz="1800" dirty="0">
                <a:solidFill>
                  <a:schemeClr val="tx1">
                    <a:lumMod val="85000"/>
                    <a:lumOff val="15000"/>
                  </a:schemeClr>
                </a:solidFill>
              </a:rPr>
              <a:t>Ashraf Khan (200512871)</a:t>
            </a:r>
          </a:p>
          <a:p>
            <a:r>
              <a:rPr lang="en-CA" sz="1800" dirty="0" err="1">
                <a:solidFill>
                  <a:schemeClr val="tx1">
                    <a:lumMod val="85000"/>
                    <a:lumOff val="15000"/>
                  </a:schemeClr>
                </a:solidFill>
              </a:rPr>
              <a:t>Sushank</a:t>
            </a:r>
            <a:r>
              <a:rPr lang="en-CA" sz="1800" dirty="0">
                <a:solidFill>
                  <a:schemeClr val="tx1">
                    <a:lumMod val="85000"/>
                    <a:lumOff val="15000"/>
                  </a:schemeClr>
                </a:solidFill>
              </a:rPr>
              <a:t> Saini (200540699)</a:t>
            </a:r>
          </a:p>
          <a:p>
            <a:r>
              <a:rPr lang="en-CA" sz="1800" dirty="0">
                <a:solidFill>
                  <a:schemeClr val="tx1">
                    <a:lumMod val="85000"/>
                    <a:lumOff val="15000"/>
                  </a:schemeClr>
                </a:solidFill>
              </a:rPr>
              <a:t>Amit Malik (200548660)</a:t>
            </a:r>
          </a:p>
          <a:p>
            <a:endParaRPr lang="en-US" sz="1800" dirty="0">
              <a:solidFill>
                <a:schemeClr val="tx1">
                  <a:lumMod val="85000"/>
                  <a:lumOff val="15000"/>
                </a:schemeClr>
              </a:solidFill>
            </a:endParaRPr>
          </a:p>
        </p:txBody>
      </p:sp>
      <p:pic>
        <p:nvPicPr>
          <p:cNvPr id="4" name="Picture 3" descr="An abstract genetic concept">
            <a:extLst>
              <a:ext uri="{FF2B5EF4-FFF2-40B4-BE49-F238E27FC236}">
                <a16:creationId xmlns:a16="http://schemas.microsoft.com/office/drawing/2014/main" id="{55518602-B5BD-CBCB-6AF4-F1B7310F72D8}"/>
              </a:ext>
            </a:extLst>
          </p:cNvPr>
          <p:cNvPicPr>
            <a:picLocks noChangeAspect="1"/>
          </p:cNvPicPr>
          <p:nvPr/>
        </p:nvPicPr>
        <p:blipFill rotWithShape="1">
          <a:blip r:embed="rId2"/>
          <a:srcRect l="18701" r="13709"/>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240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90F65-2731-0160-4EBE-3D54D904F179}"/>
              </a:ext>
            </a:extLst>
          </p:cNvPr>
          <p:cNvPicPr>
            <a:picLocks noChangeAspect="1"/>
          </p:cNvPicPr>
          <p:nvPr/>
        </p:nvPicPr>
        <p:blipFill>
          <a:blip r:embed="rId2"/>
          <a:stretch>
            <a:fillRect/>
          </a:stretch>
        </p:blipFill>
        <p:spPr>
          <a:xfrm>
            <a:off x="0" y="212323"/>
            <a:ext cx="3290450" cy="2966799"/>
          </a:xfrm>
          <a:prstGeom prst="rect">
            <a:avLst/>
          </a:prstGeom>
        </p:spPr>
      </p:pic>
      <p:pic>
        <p:nvPicPr>
          <p:cNvPr id="4" name="Picture 3">
            <a:extLst>
              <a:ext uri="{FF2B5EF4-FFF2-40B4-BE49-F238E27FC236}">
                <a16:creationId xmlns:a16="http://schemas.microsoft.com/office/drawing/2014/main" id="{35277731-6494-74F2-7D82-D502F8EFA3D4}"/>
              </a:ext>
            </a:extLst>
          </p:cNvPr>
          <p:cNvPicPr>
            <a:picLocks noChangeAspect="1"/>
          </p:cNvPicPr>
          <p:nvPr/>
        </p:nvPicPr>
        <p:blipFill>
          <a:blip r:embed="rId3"/>
          <a:stretch>
            <a:fillRect/>
          </a:stretch>
        </p:blipFill>
        <p:spPr>
          <a:xfrm>
            <a:off x="3391497" y="212323"/>
            <a:ext cx="3260885" cy="2966800"/>
          </a:xfrm>
          <a:prstGeom prst="rect">
            <a:avLst/>
          </a:prstGeom>
        </p:spPr>
      </p:pic>
      <p:pic>
        <p:nvPicPr>
          <p:cNvPr id="5" name="Picture 4">
            <a:extLst>
              <a:ext uri="{FF2B5EF4-FFF2-40B4-BE49-F238E27FC236}">
                <a16:creationId xmlns:a16="http://schemas.microsoft.com/office/drawing/2014/main" id="{925CBCE0-D404-F69B-B04E-4BB83EAB936E}"/>
              </a:ext>
            </a:extLst>
          </p:cNvPr>
          <p:cNvPicPr>
            <a:picLocks noChangeAspect="1"/>
          </p:cNvPicPr>
          <p:nvPr/>
        </p:nvPicPr>
        <p:blipFill>
          <a:blip r:embed="rId4"/>
          <a:stretch>
            <a:fillRect/>
          </a:stretch>
        </p:blipFill>
        <p:spPr>
          <a:xfrm>
            <a:off x="101047" y="3179122"/>
            <a:ext cx="3015701" cy="2966798"/>
          </a:xfrm>
          <a:prstGeom prst="rect">
            <a:avLst/>
          </a:prstGeom>
        </p:spPr>
      </p:pic>
      <p:pic>
        <p:nvPicPr>
          <p:cNvPr id="6" name="Picture 5">
            <a:extLst>
              <a:ext uri="{FF2B5EF4-FFF2-40B4-BE49-F238E27FC236}">
                <a16:creationId xmlns:a16="http://schemas.microsoft.com/office/drawing/2014/main" id="{BBEF4CBD-53BF-4B6B-F824-675A7DFA406A}"/>
              </a:ext>
            </a:extLst>
          </p:cNvPr>
          <p:cNvPicPr>
            <a:picLocks noChangeAspect="1"/>
          </p:cNvPicPr>
          <p:nvPr/>
        </p:nvPicPr>
        <p:blipFill>
          <a:blip r:embed="rId5"/>
          <a:stretch>
            <a:fillRect/>
          </a:stretch>
        </p:blipFill>
        <p:spPr>
          <a:xfrm>
            <a:off x="3612628" y="3202736"/>
            <a:ext cx="3039754" cy="2966800"/>
          </a:xfrm>
          <a:prstGeom prst="rect">
            <a:avLst/>
          </a:prstGeom>
        </p:spPr>
      </p:pic>
      <p:sp>
        <p:nvSpPr>
          <p:cNvPr id="8" name="TextBox 7">
            <a:extLst>
              <a:ext uri="{FF2B5EF4-FFF2-40B4-BE49-F238E27FC236}">
                <a16:creationId xmlns:a16="http://schemas.microsoft.com/office/drawing/2014/main" id="{A9F9E8F9-47D0-FFD5-3F7E-224D91D8593E}"/>
              </a:ext>
            </a:extLst>
          </p:cNvPr>
          <p:cNvSpPr txBox="1"/>
          <p:nvPr/>
        </p:nvSpPr>
        <p:spPr>
          <a:xfrm>
            <a:off x="6753429" y="1915885"/>
            <a:ext cx="5209971" cy="2308324"/>
          </a:xfrm>
          <a:prstGeom prst="rect">
            <a:avLst/>
          </a:prstGeom>
          <a:noFill/>
        </p:spPr>
        <p:txBody>
          <a:bodyPr wrap="square" rtlCol="0">
            <a:spAutoFit/>
          </a:bodyPr>
          <a:lstStyle/>
          <a:p>
            <a:pPr algn="ctr"/>
            <a:r>
              <a:rPr lang="en-CA" b="0" i="0" u="none" strike="noStrike" dirty="0">
                <a:effectLst/>
                <a:latin typeface="Calibri" panose="020F0502020204030204" pitchFamily="34" charset="0"/>
                <a:cs typeface="Calibri" panose="020F0502020204030204" pitchFamily="34" charset="0"/>
              </a:rPr>
              <a:t>INSIGHT - Ed Sheeran did a smaller number of collaborations and his collab songs were not as successful as solos.</a:t>
            </a:r>
          </a:p>
          <a:p>
            <a:pPr algn="ctr"/>
            <a:br>
              <a:rPr lang="en-CA" b="0" i="0" u="none" strike="noStrike" dirty="0">
                <a:effectLst/>
                <a:latin typeface="Calibri" panose="020F0502020204030204" pitchFamily="34" charset="0"/>
                <a:cs typeface="Calibri" panose="020F0502020204030204" pitchFamily="34" charset="0"/>
              </a:rPr>
            </a:br>
            <a:r>
              <a:rPr lang="en-CA" b="0" i="0" u="none" strike="noStrike" dirty="0">
                <a:effectLst/>
                <a:latin typeface="Calibri" panose="020F0502020204030204" pitchFamily="34" charset="0"/>
                <a:cs typeface="Calibri" panose="020F0502020204030204" pitchFamily="34" charset="0"/>
              </a:rPr>
              <a:t>In contrast to that, The </a:t>
            </a:r>
            <a:r>
              <a:rPr lang="en-CA" b="0" i="0" u="none" strike="noStrike" dirty="0" err="1">
                <a:effectLst/>
                <a:latin typeface="Calibri" panose="020F0502020204030204" pitchFamily="34" charset="0"/>
                <a:cs typeface="Calibri" panose="020F0502020204030204" pitchFamily="34" charset="0"/>
              </a:rPr>
              <a:t>Weeknd</a:t>
            </a:r>
            <a:r>
              <a:rPr lang="en-CA" b="0" i="0" u="none" strike="noStrike" dirty="0">
                <a:effectLst/>
                <a:latin typeface="Calibri" panose="020F0502020204030204" pitchFamily="34" charset="0"/>
                <a:cs typeface="Calibri" panose="020F0502020204030204" pitchFamily="34" charset="0"/>
              </a:rPr>
              <a:t> did more collaborations with other singers and his collab songs had more success than Ed's</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875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97F2B5-18C3-1DFC-4153-5A2BFC04465A}"/>
              </a:ext>
            </a:extLst>
          </p:cNvPr>
          <p:cNvPicPr>
            <a:picLocks noChangeAspect="1"/>
          </p:cNvPicPr>
          <p:nvPr/>
        </p:nvPicPr>
        <p:blipFill>
          <a:blip r:embed="rId2"/>
          <a:stretch>
            <a:fillRect/>
          </a:stretch>
        </p:blipFill>
        <p:spPr>
          <a:xfrm>
            <a:off x="0" y="0"/>
            <a:ext cx="6568631" cy="3543360"/>
          </a:xfrm>
          <a:prstGeom prst="rect">
            <a:avLst/>
          </a:prstGeom>
        </p:spPr>
      </p:pic>
      <p:pic>
        <p:nvPicPr>
          <p:cNvPr id="3" name="Picture 2">
            <a:extLst>
              <a:ext uri="{FF2B5EF4-FFF2-40B4-BE49-F238E27FC236}">
                <a16:creationId xmlns:a16="http://schemas.microsoft.com/office/drawing/2014/main" id="{8DE70752-A896-2A81-A1B4-10644943EFA7}"/>
              </a:ext>
            </a:extLst>
          </p:cNvPr>
          <p:cNvPicPr>
            <a:picLocks noChangeAspect="1"/>
          </p:cNvPicPr>
          <p:nvPr/>
        </p:nvPicPr>
        <p:blipFill>
          <a:blip r:embed="rId3"/>
          <a:stretch>
            <a:fillRect/>
          </a:stretch>
        </p:blipFill>
        <p:spPr>
          <a:xfrm>
            <a:off x="2603500" y="5686010"/>
            <a:ext cx="6985000" cy="495300"/>
          </a:xfrm>
          <a:prstGeom prst="rect">
            <a:avLst/>
          </a:prstGeom>
        </p:spPr>
      </p:pic>
      <p:pic>
        <p:nvPicPr>
          <p:cNvPr id="4" name="Picture 3">
            <a:extLst>
              <a:ext uri="{FF2B5EF4-FFF2-40B4-BE49-F238E27FC236}">
                <a16:creationId xmlns:a16="http://schemas.microsoft.com/office/drawing/2014/main" id="{B09EE8F6-9FEE-42E6-D694-6685F0D879C3}"/>
              </a:ext>
            </a:extLst>
          </p:cNvPr>
          <p:cNvPicPr>
            <a:picLocks noChangeAspect="1"/>
          </p:cNvPicPr>
          <p:nvPr/>
        </p:nvPicPr>
        <p:blipFill>
          <a:blip r:embed="rId4"/>
          <a:stretch>
            <a:fillRect/>
          </a:stretch>
        </p:blipFill>
        <p:spPr>
          <a:xfrm>
            <a:off x="4866606" y="1657320"/>
            <a:ext cx="7325394" cy="3543360"/>
          </a:xfrm>
          <a:prstGeom prst="rect">
            <a:avLst/>
          </a:prstGeom>
        </p:spPr>
      </p:pic>
    </p:spTree>
    <p:extLst>
      <p:ext uri="{BB962C8B-B14F-4D97-AF65-F5344CB8AC3E}">
        <p14:creationId xmlns:p14="http://schemas.microsoft.com/office/powerpoint/2010/main" val="115580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37687F-D2DB-644A-7AED-39A69917432F}"/>
              </a:ext>
            </a:extLst>
          </p:cNvPr>
          <p:cNvPicPr>
            <a:picLocks noChangeAspect="1"/>
          </p:cNvPicPr>
          <p:nvPr/>
        </p:nvPicPr>
        <p:blipFill>
          <a:blip r:embed="rId2"/>
          <a:stretch>
            <a:fillRect/>
          </a:stretch>
        </p:blipFill>
        <p:spPr>
          <a:xfrm>
            <a:off x="2540000" y="106017"/>
            <a:ext cx="7112000" cy="5905500"/>
          </a:xfrm>
          <a:prstGeom prst="rect">
            <a:avLst/>
          </a:prstGeom>
        </p:spPr>
      </p:pic>
      <p:pic>
        <p:nvPicPr>
          <p:cNvPr id="3" name="Picture 2">
            <a:extLst>
              <a:ext uri="{FF2B5EF4-FFF2-40B4-BE49-F238E27FC236}">
                <a16:creationId xmlns:a16="http://schemas.microsoft.com/office/drawing/2014/main" id="{794DEE9C-0134-E0B7-BA2C-9FA8AC5E7D12}"/>
              </a:ext>
            </a:extLst>
          </p:cNvPr>
          <p:cNvPicPr>
            <a:picLocks noChangeAspect="1"/>
          </p:cNvPicPr>
          <p:nvPr/>
        </p:nvPicPr>
        <p:blipFill>
          <a:blip r:embed="rId3"/>
          <a:stretch>
            <a:fillRect/>
          </a:stretch>
        </p:blipFill>
        <p:spPr>
          <a:xfrm>
            <a:off x="2317750" y="5905500"/>
            <a:ext cx="7556500" cy="495300"/>
          </a:xfrm>
          <a:prstGeom prst="rect">
            <a:avLst/>
          </a:prstGeom>
        </p:spPr>
      </p:pic>
    </p:spTree>
    <p:extLst>
      <p:ext uri="{BB962C8B-B14F-4D97-AF65-F5344CB8AC3E}">
        <p14:creationId xmlns:p14="http://schemas.microsoft.com/office/powerpoint/2010/main" val="177689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E3F636-C5F5-406A-A823-8E0D141061FC}"/>
              </a:ext>
            </a:extLst>
          </p:cNvPr>
          <p:cNvPicPr>
            <a:picLocks noChangeAspect="1"/>
          </p:cNvPicPr>
          <p:nvPr/>
        </p:nvPicPr>
        <p:blipFill>
          <a:blip r:embed="rId2"/>
          <a:stretch>
            <a:fillRect/>
          </a:stretch>
        </p:blipFill>
        <p:spPr>
          <a:xfrm>
            <a:off x="0" y="1082842"/>
            <a:ext cx="12192000" cy="4692315"/>
          </a:xfrm>
          <a:prstGeom prst="rect">
            <a:avLst/>
          </a:prstGeom>
        </p:spPr>
      </p:pic>
    </p:spTree>
    <p:extLst>
      <p:ext uri="{BB962C8B-B14F-4D97-AF65-F5344CB8AC3E}">
        <p14:creationId xmlns:p14="http://schemas.microsoft.com/office/powerpoint/2010/main" val="393359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9A5234-01CE-9BC3-DC1C-83ECDA2F26F1}"/>
              </a:ext>
            </a:extLst>
          </p:cNvPr>
          <p:cNvPicPr>
            <a:picLocks noChangeAspect="1"/>
          </p:cNvPicPr>
          <p:nvPr/>
        </p:nvPicPr>
        <p:blipFill>
          <a:blip r:embed="rId2"/>
          <a:stretch>
            <a:fillRect/>
          </a:stretch>
        </p:blipFill>
        <p:spPr>
          <a:xfrm>
            <a:off x="0" y="208721"/>
            <a:ext cx="12170257" cy="4664766"/>
          </a:xfrm>
          <a:prstGeom prst="rect">
            <a:avLst/>
          </a:prstGeom>
        </p:spPr>
      </p:pic>
      <p:pic>
        <p:nvPicPr>
          <p:cNvPr id="3" name="Picture 2">
            <a:extLst>
              <a:ext uri="{FF2B5EF4-FFF2-40B4-BE49-F238E27FC236}">
                <a16:creationId xmlns:a16="http://schemas.microsoft.com/office/drawing/2014/main" id="{6778C6CE-B7DD-6CE5-1696-207292A8023E}"/>
              </a:ext>
            </a:extLst>
          </p:cNvPr>
          <p:cNvPicPr>
            <a:picLocks noChangeAspect="1"/>
          </p:cNvPicPr>
          <p:nvPr/>
        </p:nvPicPr>
        <p:blipFill>
          <a:blip r:embed="rId3"/>
          <a:stretch>
            <a:fillRect/>
          </a:stretch>
        </p:blipFill>
        <p:spPr>
          <a:xfrm>
            <a:off x="1410219" y="5499653"/>
            <a:ext cx="9371562" cy="605644"/>
          </a:xfrm>
          <a:prstGeom prst="rect">
            <a:avLst/>
          </a:prstGeom>
        </p:spPr>
      </p:pic>
    </p:spTree>
    <p:extLst>
      <p:ext uri="{BB962C8B-B14F-4D97-AF65-F5344CB8AC3E}">
        <p14:creationId xmlns:p14="http://schemas.microsoft.com/office/powerpoint/2010/main" val="2271215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7659B7-A5DF-6A0E-D934-2C8D84673FF2}"/>
              </a:ext>
            </a:extLst>
          </p:cNvPr>
          <p:cNvPicPr>
            <a:picLocks noChangeAspect="1"/>
          </p:cNvPicPr>
          <p:nvPr/>
        </p:nvPicPr>
        <p:blipFill>
          <a:blip r:embed="rId2"/>
          <a:stretch>
            <a:fillRect/>
          </a:stretch>
        </p:blipFill>
        <p:spPr>
          <a:xfrm>
            <a:off x="846964" y="930965"/>
            <a:ext cx="10498072" cy="4996070"/>
          </a:xfrm>
          <a:prstGeom prst="rect">
            <a:avLst/>
          </a:prstGeom>
        </p:spPr>
      </p:pic>
    </p:spTree>
    <p:extLst>
      <p:ext uri="{BB962C8B-B14F-4D97-AF65-F5344CB8AC3E}">
        <p14:creationId xmlns:p14="http://schemas.microsoft.com/office/powerpoint/2010/main" val="2087429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8330BB-1C59-7E82-4BCC-26638DB758AF}"/>
              </a:ext>
            </a:extLst>
          </p:cNvPr>
          <p:cNvPicPr>
            <a:picLocks noChangeAspect="1"/>
          </p:cNvPicPr>
          <p:nvPr/>
        </p:nvPicPr>
        <p:blipFill>
          <a:blip r:embed="rId2"/>
          <a:stretch>
            <a:fillRect/>
          </a:stretch>
        </p:blipFill>
        <p:spPr>
          <a:xfrm>
            <a:off x="1191867" y="305632"/>
            <a:ext cx="9808265" cy="5558659"/>
          </a:xfrm>
          <a:prstGeom prst="rect">
            <a:avLst/>
          </a:prstGeom>
        </p:spPr>
      </p:pic>
    </p:spTree>
    <p:extLst>
      <p:ext uri="{BB962C8B-B14F-4D97-AF65-F5344CB8AC3E}">
        <p14:creationId xmlns:p14="http://schemas.microsoft.com/office/powerpoint/2010/main" val="3823736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C86590-E416-20AE-9041-5274EF1779F5}"/>
              </a:ext>
            </a:extLst>
          </p:cNvPr>
          <p:cNvSpPr txBox="1"/>
          <p:nvPr/>
        </p:nvSpPr>
        <p:spPr>
          <a:xfrm>
            <a:off x="1273628" y="166568"/>
            <a:ext cx="9427029" cy="6524863"/>
          </a:xfrm>
          <a:prstGeom prst="rect">
            <a:avLst/>
          </a:prstGeom>
          <a:noFill/>
        </p:spPr>
        <p:txBody>
          <a:bodyPr wrap="square" rtlCol="0">
            <a:spAutoFit/>
          </a:bodyPr>
          <a:lstStyle/>
          <a:p>
            <a:pPr algn="ctr"/>
            <a:r>
              <a:rPr lang="en-CA" sz="4000" b="0" i="0" u="sng" strike="noStrike" dirty="0">
                <a:effectLst/>
                <a:latin typeface="Calibri" panose="020F0502020204030204" pitchFamily="34" charset="0"/>
                <a:cs typeface="Calibri" panose="020F0502020204030204" pitchFamily="34" charset="0"/>
              </a:rPr>
              <a:t>Recommendations</a:t>
            </a:r>
          </a:p>
          <a:p>
            <a:pPr algn="l"/>
            <a:r>
              <a:rPr lang="en-CA" b="0" i="0" u="none" strike="noStrike" dirty="0">
                <a:effectLst/>
                <a:latin typeface="Calibri" panose="020F0502020204030204" pitchFamily="34" charset="0"/>
                <a:cs typeface="Calibri" panose="020F0502020204030204" pitchFamily="34" charset="0"/>
              </a:rPr>
              <a:t>For Ed Sheeran:</a:t>
            </a:r>
          </a:p>
          <a:p>
            <a:pPr algn="l"/>
            <a:br>
              <a:rPr lang="en-CA" b="0" i="0" u="none" strike="noStrike" dirty="0">
                <a:effectLst/>
                <a:latin typeface="Calibri" panose="020F0502020204030204" pitchFamily="34" charset="0"/>
                <a:cs typeface="Calibri" panose="020F0502020204030204" pitchFamily="34" charset="0"/>
              </a:rPr>
            </a:br>
            <a:r>
              <a:rPr lang="en-CA" b="0" i="0" u="none" strike="noStrike" dirty="0">
                <a:effectLst/>
                <a:latin typeface="Calibri" panose="020F0502020204030204" pitchFamily="34" charset="0"/>
                <a:cs typeface="Calibri" panose="020F0502020204030204" pitchFamily="34" charset="0"/>
              </a:rPr>
              <a:t>1. </a:t>
            </a:r>
            <a:r>
              <a:rPr lang="en-CA" b="1" i="0" u="none" strike="noStrike" dirty="0">
                <a:effectLst/>
                <a:latin typeface="Calibri" panose="020F0502020204030204" pitchFamily="34" charset="0"/>
                <a:cs typeface="Calibri" panose="020F0502020204030204" pitchFamily="34" charset="0"/>
              </a:rPr>
              <a:t>Leverage his success with solo songs:</a:t>
            </a:r>
            <a:r>
              <a:rPr lang="en-CA" b="0" i="0" u="none" strike="noStrike" dirty="0">
                <a:effectLst/>
                <a:latin typeface="Calibri" panose="020F0502020204030204" pitchFamily="34" charset="0"/>
                <a:cs typeface="Calibri" panose="020F0502020204030204" pitchFamily="34" charset="0"/>
              </a:rPr>
              <a:t> Since Ed's solo songs have been more popular than his collab songs, he should focus on releasing more solo songs that showcase his unique style and voice. He should also experiment with different genres and styles to keep his music fresh and interesting for his fans.</a:t>
            </a:r>
          </a:p>
          <a:p>
            <a:pPr algn="l"/>
            <a:br>
              <a:rPr lang="en-CA" b="0" i="0" u="none" strike="noStrike" dirty="0">
                <a:effectLst/>
                <a:latin typeface="Calibri" panose="020F0502020204030204" pitchFamily="34" charset="0"/>
                <a:cs typeface="Calibri" panose="020F0502020204030204" pitchFamily="34" charset="0"/>
              </a:rPr>
            </a:br>
            <a:r>
              <a:rPr lang="en-CA" b="0" i="0" u="none" strike="noStrike" dirty="0">
                <a:effectLst/>
                <a:latin typeface="Calibri" panose="020F0502020204030204" pitchFamily="34" charset="0"/>
                <a:cs typeface="Calibri" panose="020F0502020204030204" pitchFamily="34" charset="0"/>
              </a:rPr>
              <a:t>2. </a:t>
            </a:r>
            <a:r>
              <a:rPr lang="en-CA" b="1" i="0" u="none" strike="noStrike" dirty="0">
                <a:effectLst/>
                <a:latin typeface="Calibri" panose="020F0502020204030204" pitchFamily="34" charset="0"/>
                <a:cs typeface="Calibri" panose="020F0502020204030204" pitchFamily="34" charset="0"/>
              </a:rPr>
              <a:t>Collaborate wisely:</a:t>
            </a:r>
            <a:r>
              <a:rPr lang="en-CA" b="0" i="0" u="none" strike="noStrike" dirty="0">
                <a:effectLst/>
                <a:latin typeface="Calibri" panose="020F0502020204030204" pitchFamily="34" charset="0"/>
                <a:cs typeface="Calibri" panose="020F0502020204030204" pitchFamily="34" charset="0"/>
              </a:rPr>
              <a:t> Although Ed's collab songs were not as successful as his solos, he should still consider collaborating with other artists to expand his audience and reach new fans. However, he should be selective in choosing his collaborators to ensure that the songs have the potential for success and align with his brand and style.</a:t>
            </a:r>
          </a:p>
          <a:p>
            <a:pPr algn="l"/>
            <a:br>
              <a:rPr lang="en-CA" b="0" i="0" u="none" strike="noStrike" dirty="0">
                <a:effectLst/>
                <a:latin typeface="Calibri" panose="020F0502020204030204" pitchFamily="34" charset="0"/>
                <a:cs typeface="Calibri" panose="020F0502020204030204" pitchFamily="34" charset="0"/>
              </a:rPr>
            </a:br>
            <a:r>
              <a:rPr lang="en-CA" b="0" i="0" u="none" strike="noStrike" dirty="0">
                <a:effectLst/>
                <a:latin typeface="Calibri" panose="020F0502020204030204" pitchFamily="34" charset="0"/>
                <a:cs typeface="Calibri" panose="020F0502020204030204" pitchFamily="34" charset="0"/>
              </a:rPr>
              <a:t>3. </a:t>
            </a:r>
            <a:r>
              <a:rPr lang="en-CA" b="1" i="0" u="none" strike="noStrike" dirty="0">
                <a:effectLst/>
                <a:latin typeface="Calibri" panose="020F0502020204030204" pitchFamily="34" charset="0"/>
                <a:cs typeface="Calibri" panose="020F0502020204030204" pitchFamily="34" charset="0"/>
              </a:rPr>
              <a:t>Maintain global appeal:</a:t>
            </a:r>
            <a:r>
              <a:rPr lang="en-CA" b="0" i="0" u="none" strike="noStrike" dirty="0">
                <a:effectLst/>
                <a:latin typeface="Calibri" panose="020F0502020204030204" pitchFamily="34" charset="0"/>
                <a:cs typeface="Calibri" panose="020F0502020204030204" pitchFamily="34" charset="0"/>
              </a:rPr>
              <a:t> Ed's music has been well received globally, and he should continue to create music that resonates with a global audience. He should also consider promoting his music on social media platforms, which can help him to reach a younger and broader audience.</a:t>
            </a:r>
          </a:p>
          <a:p>
            <a:pPr algn="l"/>
            <a:br>
              <a:rPr lang="en-CA" b="0" i="0" u="none" strike="noStrike" dirty="0">
                <a:effectLst/>
                <a:latin typeface="Calibri" panose="020F0502020204030204" pitchFamily="34" charset="0"/>
                <a:cs typeface="Calibri" panose="020F0502020204030204" pitchFamily="34" charset="0"/>
              </a:rPr>
            </a:br>
            <a:r>
              <a:rPr lang="en-CA" b="0" i="0" u="none" strike="noStrike" dirty="0">
                <a:effectLst/>
                <a:latin typeface="Calibri" panose="020F0502020204030204" pitchFamily="34" charset="0"/>
                <a:cs typeface="Calibri" panose="020F0502020204030204" pitchFamily="34" charset="0"/>
              </a:rPr>
              <a:t>4. </a:t>
            </a:r>
            <a:r>
              <a:rPr lang="en-CA" b="1" i="0" u="none" strike="noStrike" dirty="0">
                <a:effectLst/>
                <a:latin typeface="Calibri" panose="020F0502020204030204" pitchFamily="34" charset="0"/>
                <a:cs typeface="Calibri" panose="020F0502020204030204" pitchFamily="34" charset="0"/>
              </a:rPr>
              <a:t>Leverage his existing success:</a:t>
            </a:r>
            <a:r>
              <a:rPr lang="en-CA" b="0" i="0" u="none" strike="noStrike" dirty="0">
                <a:effectLst/>
                <a:latin typeface="Calibri" panose="020F0502020204030204" pitchFamily="34" charset="0"/>
                <a:cs typeface="Calibri" panose="020F0502020204030204" pitchFamily="34" charset="0"/>
              </a:rPr>
              <a:t> Ed should leverage his existing success by continuing to perform live shows and concerts. He could also consider collaborating with other artists during these shows to keep things fresh and exciting for his fans.</a:t>
            </a:r>
          </a:p>
          <a:p>
            <a:pPr algn="l"/>
            <a:br>
              <a:rPr lang="en-CA" b="0" i="0" u="none" strike="noStrike" dirty="0">
                <a:effectLst/>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1970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923888-2CC0-4C19-9773-D4AA79597AFE}"/>
              </a:ext>
            </a:extLst>
          </p:cNvPr>
          <p:cNvSpPr txBox="1"/>
          <p:nvPr/>
        </p:nvSpPr>
        <p:spPr>
          <a:xfrm>
            <a:off x="1608364" y="326573"/>
            <a:ext cx="8975271" cy="5632311"/>
          </a:xfrm>
          <a:prstGeom prst="rect">
            <a:avLst/>
          </a:prstGeom>
          <a:noFill/>
        </p:spPr>
        <p:txBody>
          <a:bodyPr wrap="square">
            <a:spAutoFit/>
          </a:bodyPr>
          <a:lstStyle/>
          <a:p>
            <a:pPr algn="just"/>
            <a:r>
              <a:rPr lang="en-CA" b="0" i="0" u="none" strike="noStrike" dirty="0">
                <a:effectLst/>
                <a:latin typeface="Calibri" panose="020F0502020204030204" pitchFamily="34" charset="0"/>
                <a:cs typeface="Calibri" panose="020F0502020204030204" pitchFamily="34" charset="0"/>
              </a:rPr>
              <a:t>For The </a:t>
            </a:r>
            <a:r>
              <a:rPr lang="en-CA" b="0" i="0" u="none" strike="noStrike" dirty="0" err="1">
                <a:effectLst/>
                <a:latin typeface="Calibri" panose="020F0502020204030204" pitchFamily="34" charset="0"/>
                <a:cs typeface="Calibri" panose="020F0502020204030204" pitchFamily="34" charset="0"/>
              </a:rPr>
              <a:t>Weeknd</a:t>
            </a:r>
            <a:r>
              <a:rPr lang="en-CA" b="0" i="0" u="none" strike="noStrike" dirty="0">
                <a:effectLst/>
                <a:latin typeface="Calibri" panose="020F0502020204030204" pitchFamily="34" charset="0"/>
                <a:cs typeface="Calibri" panose="020F0502020204030204" pitchFamily="34" charset="0"/>
              </a:rPr>
              <a:t>:</a:t>
            </a:r>
          </a:p>
          <a:p>
            <a:pPr algn="just"/>
            <a:br>
              <a:rPr lang="en-CA" b="0" i="0" u="none" strike="noStrike" dirty="0">
                <a:effectLst/>
                <a:latin typeface="Calibri" panose="020F0502020204030204" pitchFamily="34" charset="0"/>
                <a:cs typeface="Calibri" panose="020F0502020204030204" pitchFamily="34" charset="0"/>
              </a:rPr>
            </a:br>
            <a:r>
              <a:rPr lang="en-CA" b="0" i="0" u="none" strike="noStrike" dirty="0">
                <a:effectLst/>
                <a:latin typeface="Calibri" panose="020F0502020204030204" pitchFamily="34" charset="0"/>
                <a:cs typeface="Calibri" panose="020F0502020204030204" pitchFamily="34" charset="0"/>
              </a:rPr>
              <a:t>1. </a:t>
            </a:r>
            <a:r>
              <a:rPr lang="en-CA" b="1" i="0" u="none" strike="noStrike" dirty="0">
                <a:effectLst/>
                <a:latin typeface="Calibri" panose="020F0502020204030204" pitchFamily="34" charset="0"/>
                <a:cs typeface="Calibri" panose="020F0502020204030204" pitchFamily="34" charset="0"/>
              </a:rPr>
              <a:t>Continue collaborating with other artists:</a:t>
            </a:r>
            <a:r>
              <a:rPr lang="en-CA" b="0" i="0" u="none" strike="noStrike" dirty="0">
                <a:effectLst/>
                <a:latin typeface="Calibri" panose="020F0502020204030204" pitchFamily="34" charset="0"/>
                <a:cs typeface="Calibri" panose="020F0502020204030204" pitchFamily="34" charset="0"/>
              </a:rPr>
              <a:t> Since The </a:t>
            </a:r>
            <a:r>
              <a:rPr lang="en-CA" b="0" i="0" u="none" strike="noStrike" dirty="0" err="1">
                <a:effectLst/>
                <a:latin typeface="Calibri" panose="020F0502020204030204" pitchFamily="34" charset="0"/>
                <a:cs typeface="Calibri" panose="020F0502020204030204" pitchFamily="34" charset="0"/>
              </a:rPr>
              <a:t>Weeknd's</a:t>
            </a:r>
            <a:r>
              <a:rPr lang="en-CA" b="0" i="0" u="none" strike="noStrike" dirty="0">
                <a:effectLst/>
                <a:latin typeface="Calibri" panose="020F0502020204030204" pitchFamily="34" charset="0"/>
                <a:cs typeface="Calibri" panose="020F0502020204030204" pitchFamily="34" charset="0"/>
              </a:rPr>
              <a:t> collab songs have been more successful than his solo songs, he should continue to collaborate with other artists. He should also be selective in choosing his collaborators to ensure that the songs have the potential for success and align with his brand and style.</a:t>
            </a:r>
          </a:p>
          <a:p>
            <a:pPr algn="just"/>
            <a:br>
              <a:rPr lang="en-CA" b="0" i="0" u="none" strike="noStrike" dirty="0">
                <a:effectLst/>
                <a:latin typeface="Calibri" panose="020F0502020204030204" pitchFamily="34" charset="0"/>
                <a:cs typeface="Calibri" panose="020F0502020204030204" pitchFamily="34" charset="0"/>
              </a:rPr>
            </a:br>
            <a:r>
              <a:rPr lang="en-CA" b="0" i="0" u="none" strike="noStrike" dirty="0">
                <a:effectLst/>
                <a:latin typeface="Calibri" panose="020F0502020204030204" pitchFamily="34" charset="0"/>
                <a:cs typeface="Calibri" panose="020F0502020204030204" pitchFamily="34" charset="0"/>
              </a:rPr>
              <a:t>2. </a:t>
            </a:r>
            <a:r>
              <a:rPr lang="en-CA" b="1" i="0" u="none" strike="noStrike" dirty="0">
                <a:effectLst/>
                <a:latin typeface="Calibri" panose="020F0502020204030204" pitchFamily="34" charset="0"/>
                <a:cs typeface="Calibri" panose="020F0502020204030204" pitchFamily="34" charset="0"/>
              </a:rPr>
              <a:t>Experiment with different genres:</a:t>
            </a:r>
            <a:r>
              <a:rPr lang="en-CA" b="0" i="0" u="none" strike="noStrike" dirty="0">
                <a:effectLst/>
                <a:latin typeface="Calibri" panose="020F0502020204030204" pitchFamily="34" charset="0"/>
                <a:cs typeface="Calibri" panose="020F0502020204030204" pitchFamily="34" charset="0"/>
              </a:rPr>
              <a:t> The </a:t>
            </a:r>
            <a:r>
              <a:rPr lang="en-CA" b="0" i="0" u="none" strike="noStrike" dirty="0" err="1">
                <a:effectLst/>
                <a:latin typeface="Calibri" panose="020F0502020204030204" pitchFamily="34" charset="0"/>
                <a:cs typeface="Calibri" panose="020F0502020204030204" pitchFamily="34" charset="0"/>
              </a:rPr>
              <a:t>Weeknd</a:t>
            </a:r>
            <a:r>
              <a:rPr lang="en-CA" b="0" i="0" u="none" strike="noStrike" dirty="0">
                <a:effectLst/>
                <a:latin typeface="Calibri" panose="020F0502020204030204" pitchFamily="34" charset="0"/>
                <a:cs typeface="Calibri" panose="020F0502020204030204" pitchFamily="34" charset="0"/>
              </a:rPr>
              <a:t> has already shown his ability to experiment with different genres, and he should continue to do so to keep his music fresh and interesting for his fans. He should also consider collaborating with artists from different genres to explore new sounds and styles.</a:t>
            </a:r>
          </a:p>
          <a:p>
            <a:pPr algn="just"/>
            <a:br>
              <a:rPr lang="en-CA" b="0" i="0" u="none" strike="noStrike" dirty="0">
                <a:effectLst/>
                <a:latin typeface="Calibri" panose="020F0502020204030204" pitchFamily="34" charset="0"/>
                <a:cs typeface="Calibri" panose="020F0502020204030204" pitchFamily="34" charset="0"/>
              </a:rPr>
            </a:br>
            <a:r>
              <a:rPr lang="en-CA" b="0" i="0" u="none" strike="noStrike" dirty="0">
                <a:effectLst/>
                <a:latin typeface="Calibri" panose="020F0502020204030204" pitchFamily="34" charset="0"/>
                <a:cs typeface="Calibri" panose="020F0502020204030204" pitchFamily="34" charset="0"/>
              </a:rPr>
              <a:t>3. </a:t>
            </a:r>
            <a:r>
              <a:rPr lang="en-CA" b="1" i="0" u="none" strike="noStrike" dirty="0">
                <a:effectLst/>
                <a:latin typeface="Calibri" panose="020F0502020204030204" pitchFamily="34" charset="0"/>
                <a:cs typeface="Calibri" panose="020F0502020204030204" pitchFamily="34" charset="0"/>
              </a:rPr>
              <a:t>Focus on promoting his music online:</a:t>
            </a:r>
            <a:r>
              <a:rPr lang="en-CA" b="0" i="0" u="none" strike="noStrike" dirty="0">
                <a:effectLst/>
                <a:latin typeface="Calibri" panose="020F0502020204030204" pitchFamily="34" charset="0"/>
                <a:cs typeface="Calibri" panose="020F0502020204030204" pitchFamily="34" charset="0"/>
              </a:rPr>
              <a:t> The </a:t>
            </a:r>
            <a:r>
              <a:rPr lang="en-CA" b="0" i="0" u="none" strike="noStrike" dirty="0" err="1">
                <a:effectLst/>
                <a:latin typeface="Calibri" panose="020F0502020204030204" pitchFamily="34" charset="0"/>
                <a:cs typeface="Calibri" panose="020F0502020204030204" pitchFamily="34" charset="0"/>
              </a:rPr>
              <a:t>Weeknd's</a:t>
            </a:r>
            <a:r>
              <a:rPr lang="en-CA" b="0" i="0" u="none" strike="noStrike" dirty="0">
                <a:effectLst/>
                <a:latin typeface="Calibri" panose="020F0502020204030204" pitchFamily="34" charset="0"/>
                <a:cs typeface="Calibri" panose="020F0502020204030204" pitchFamily="34" charset="0"/>
              </a:rPr>
              <a:t> music has gained popularity after 2020, and he should focus on promoting his music online to continue building his fan base. He should consider partnering with social media influencers to reach new audiences and use data-driven marketing strategies to reach the right people.</a:t>
            </a:r>
          </a:p>
          <a:p>
            <a:pPr algn="just"/>
            <a:br>
              <a:rPr lang="en-CA" b="0" i="0" u="none" strike="noStrike" dirty="0">
                <a:effectLst/>
                <a:latin typeface="Calibri" panose="020F0502020204030204" pitchFamily="34" charset="0"/>
                <a:cs typeface="Calibri" panose="020F0502020204030204" pitchFamily="34" charset="0"/>
              </a:rPr>
            </a:br>
            <a:r>
              <a:rPr lang="en-CA" b="0" i="0" u="none" strike="noStrike" dirty="0">
                <a:effectLst/>
                <a:latin typeface="Calibri" panose="020F0502020204030204" pitchFamily="34" charset="0"/>
                <a:cs typeface="Calibri" panose="020F0502020204030204" pitchFamily="34" charset="0"/>
              </a:rPr>
              <a:t>4. </a:t>
            </a:r>
            <a:r>
              <a:rPr lang="en-CA" b="1" i="0" u="none" strike="noStrike" dirty="0">
                <a:effectLst/>
                <a:latin typeface="Calibri" panose="020F0502020204030204" pitchFamily="34" charset="0"/>
                <a:cs typeface="Calibri" panose="020F0502020204030204" pitchFamily="34" charset="0"/>
              </a:rPr>
              <a:t>Leverage his success to perform live shows:</a:t>
            </a:r>
            <a:r>
              <a:rPr lang="en-CA" b="0" i="0" u="none" strike="noStrike" dirty="0">
                <a:effectLst/>
                <a:latin typeface="Calibri" panose="020F0502020204030204" pitchFamily="34" charset="0"/>
                <a:cs typeface="Calibri" panose="020F0502020204030204" pitchFamily="34" charset="0"/>
              </a:rPr>
              <a:t> The </a:t>
            </a:r>
            <a:r>
              <a:rPr lang="en-CA" b="0" i="0" u="none" strike="noStrike" dirty="0" err="1">
                <a:effectLst/>
                <a:latin typeface="Calibri" panose="020F0502020204030204" pitchFamily="34" charset="0"/>
                <a:cs typeface="Calibri" panose="020F0502020204030204" pitchFamily="34" charset="0"/>
              </a:rPr>
              <a:t>Weeknd</a:t>
            </a:r>
            <a:r>
              <a:rPr lang="en-CA" b="0" i="0" u="none" strike="noStrike" dirty="0">
                <a:effectLst/>
                <a:latin typeface="Calibri" panose="020F0502020204030204" pitchFamily="34" charset="0"/>
                <a:cs typeface="Calibri" panose="020F0502020204030204" pitchFamily="34" charset="0"/>
              </a:rPr>
              <a:t> should leverage his existing success to perform live shows and concerts. He could also consider collaborating with other artists during these shows to keep things fresh and exciting for his fans.</a:t>
            </a:r>
          </a:p>
        </p:txBody>
      </p:sp>
    </p:spTree>
    <p:extLst>
      <p:ext uri="{BB962C8B-B14F-4D97-AF65-F5344CB8AC3E}">
        <p14:creationId xmlns:p14="http://schemas.microsoft.com/office/powerpoint/2010/main" val="3660527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D03B-2D43-D0AD-C120-F202CE851A3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711A5D8-89AD-71A4-EAB0-BD65095EEC79}"/>
              </a:ext>
            </a:extLst>
          </p:cNvPr>
          <p:cNvSpPr>
            <a:spLocks noGrp="1"/>
          </p:cNvSpPr>
          <p:nvPr>
            <p:ph idx="1"/>
          </p:nvPr>
        </p:nvSpPr>
        <p:spPr/>
        <p:txBody>
          <a:bodyPr>
            <a:normAutofit/>
          </a:bodyPr>
          <a:lstStyle/>
          <a:p>
            <a:pPr algn="just"/>
            <a:r>
              <a:rPr lang="en-CA" sz="2400" dirty="0">
                <a:effectLst/>
                <a:latin typeface="Calibri" panose="020F0502020204030204" pitchFamily="34" charset="0"/>
                <a:cs typeface="Calibri" panose="020F0502020204030204" pitchFamily="34" charset="0"/>
              </a:rPr>
              <a:t>Overall, this project aims to provide valuable insights into the music industry using EDA. The results can be used by music streaming companies, record labels, and artists to improve their offerings and stay ahead of the competition in this rapidly evolving industry.</a:t>
            </a:r>
          </a:p>
          <a:p>
            <a:pPr algn="just"/>
            <a:r>
              <a:rPr lang="en-CA" sz="2400" dirty="0">
                <a:effectLst/>
                <a:latin typeface="Calibri" panose="020F0502020204030204" pitchFamily="34" charset="0"/>
                <a:cs typeface="Calibri" panose="020F0502020204030204" pitchFamily="34" charset="0"/>
              </a:rPr>
              <a:t>We are confident that the insights gained from this analysis will be beneficial to the music industry as a whole and lead to better content and user experiences.</a:t>
            </a:r>
          </a:p>
          <a:p>
            <a:pPr algn="just"/>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5940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6CAA0-7773-D223-5A8C-6C67B54E4E97}"/>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EA3F370A-8074-56E7-7228-6B443F1F8B70}"/>
              </a:ext>
            </a:extLst>
          </p:cNvPr>
          <p:cNvSpPr>
            <a:spLocks noGrp="1"/>
          </p:cNvSpPr>
          <p:nvPr>
            <p:ph idx="1"/>
          </p:nvPr>
        </p:nvSpPr>
        <p:spPr/>
        <p:txBody>
          <a:bodyPr/>
          <a:lstStyle/>
          <a:p>
            <a:r>
              <a:rPr lang="en-CA" dirty="0">
                <a:effectLst/>
              </a:rPr>
              <a:t>The project aims to use the </a:t>
            </a:r>
            <a:r>
              <a:rPr lang="en-CA" b="1" dirty="0">
                <a:effectLst/>
              </a:rPr>
              <a:t>"Spotify Charts" dataset </a:t>
            </a:r>
            <a:r>
              <a:rPr lang="en-CA" dirty="0">
                <a:effectLst/>
              </a:rPr>
              <a:t>to </a:t>
            </a:r>
            <a:r>
              <a:rPr lang="en-CA" b="1" dirty="0">
                <a:effectLst/>
              </a:rPr>
              <a:t>analyze song trends of singers</a:t>
            </a:r>
            <a:r>
              <a:rPr lang="en-CA" dirty="0">
                <a:effectLst/>
              </a:rPr>
              <a:t>, identify </a:t>
            </a:r>
            <a:r>
              <a:rPr lang="en-CA" b="1" dirty="0">
                <a:effectLst/>
              </a:rPr>
              <a:t>solutions to improve their popularity</a:t>
            </a:r>
            <a:r>
              <a:rPr lang="en-CA" dirty="0">
                <a:effectLst/>
              </a:rPr>
              <a:t>, and help them become more competitive in the music industry. </a:t>
            </a:r>
          </a:p>
          <a:p>
            <a:r>
              <a:rPr lang="en-CA" dirty="0">
                <a:effectLst/>
              </a:rPr>
              <a:t>Through </a:t>
            </a:r>
            <a:r>
              <a:rPr lang="en-CA" b="1" dirty="0">
                <a:effectLst/>
              </a:rPr>
              <a:t>exploratory data analysis</a:t>
            </a:r>
            <a:r>
              <a:rPr lang="en-CA" dirty="0">
                <a:effectLst/>
              </a:rPr>
              <a:t>, the project will </a:t>
            </a:r>
            <a:r>
              <a:rPr lang="en-CA" b="1" dirty="0">
                <a:effectLst/>
              </a:rPr>
              <a:t>provide insights</a:t>
            </a:r>
            <a:r>
              <a:rPr lang="en-CA" dirty="0">
                <a:effectLst/>
              </a:rPr>
              <a:t> into user preferences and trends, which can help music streaming companies stay up to date with the latest music trends and adapt their offerings to remain competitive.</a:t>
            </a:r>
          </a:p>
          <a:p>
            <a:endParaRPr lang="en-US" dirty="0"/>
          </a:p>
        </p:txBody>
      </p:sp>
    </p:spTree>
    <p:extLst>
      <p:ext uri="{BB962C8B-B14F-4D97-AF65-F5344CB8AC3E}">
        <p14:creationId xmlns:p14="http://schemas.microsoft.com/office/powerpoint/2010/main" val="400301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6EC01-1444-523A-C4BE-734D2DD30385}"/>
              </a:ext>
            </a:extLst>
          </p:cNvPr>
          <p:cNvSpPr>
            <a:spLocks noGrp="1"/>
          </p:cNvSpPr>
          <p:nvPr>
            <p:ph type="title"/>
          </p:nvPr>
        </p:nvSpPr>
        <p:spPr/>
        <p:txBody>
          <a:bodyPr/>
          <a:lstStyle/>
          <a:p>
            <a:r>
              <a:rPr lang="en-US" dirty="0"/>
              <a:t>Dataset: Spotify Charts (3.48 GB)</a:t>
            </a:r>
          </a:p>
        </p:txBody>
      </p:sp>
      <p:sp>
        <p:nvSpPr>
          <p:cNvPr id="3" name="Content Placeholder 2">
            <a:extLst>
              <a:ext uri="{FF2B5EF4-FFF2-40B4-BE49-F238E27FC236}">
                <a16:creationId xmlns:a16="http://schemas.microsoft.com/office/drawing/2014/main" id="{45CFF84C-D085-D1EB-FD07-37F5114DAF66}"/>
              </a:ext>
            </a:extLst>
          </p:cNvPr>
          <p:cNvSpPr>
            <a:spLocks noGrp="1"/>
          </p:cNvSpPr>
          <p:nvPr>
            <p:ph idx="1"/>
          </p:nvPr>
        </p:nvSpPr>
        <p:spPr/>
        <p:txBody>
          <a:bodyPr/>
          <a:lstStyle/>
          <a:p>
            <a:pPr marL="0" indent="0">
              <a:buNone/>
            </a:pPr>
            <a:r>
              <a:rPr lang="en-US" dirty="0"/>
              <a:t> Source : </a:t>
            </a:r>
            <a:r>
              <a:rPr lang="en-US" dirty="0">
                <a:hlinkClick r:id="rId2"/>
              </a:rPr>
              <a:t>https://www.kaggle.com/datasets/dhruvildave/spotify-charts</a:t>
            </a:r>
            <a:endParaRPr lang="en-US" dirty="0"/>
          </a:p>
          <a:p>
            <a:pPr marL="0" indent="0">
              <a:buNone/>
            </a:pPr>
            <a:endParaRPr lang="en-US" dirty="0"/>
          </a:p>
          <a:p>
            <a:r>
              <a:rPr lang="en-CA" dirty="0"/>
              <a:t>This dataset from Kaggle, contains the top 200 streamed tracks on Spotify every day from </a:t>
            </a:r>
            <a:r>
              <a:rPr lang="en-CA" b="1" dirty="0"/>
              <a:t>Jan 1,</a:t>
            </a:r>
          </a:p>
          <a:p>
            <a:r>
              <a:rPr lang="en-CA" b="1" dirty="0"/>
              <a:t>2017, to Dec 31, 2021</a:t>
            </a:r>
            <a:r>
              <a:rPr lang="en-CA" dirty="0"/>
              <a:t>, collected using the Spotify API. The dataset has </a:t>
            </a:r>
            <a:r>
              <a:rPr lang="en-CA" b="1" dirty="0"/>
              <a:t>26,173,514</a:t>
            </a:r>
            <a:r>
              <a:rPr lang="en-CA" dirty="0"/>
              <a:t> observations</a:t>
            </a:r>
          </a:p>
          <a:p>
            <a:r>
              <a:rPr lang="en-CA" dirty="0"/>
              <a:t>and </a:t>
            </a:r>
            <a:r>
              <a:rPr lang="en-CA" b="1" dirty="0"/>
              <a:t>9 columns</a:t>
            </a:r>
            <a:r>
              <a:rPr lang="en-CA" dirty="0"/>
              <a:t>, and it covers countries around the world.</a:t>
            </a:r>
          </a:p>
          <a:p>
            <a:pPr marL="0" indent="0">
              <a:buNone/>
            </a:pPr>
            <a:endParaRPr lang="en-US" dirty="0"/>
          </a:p>
        </p:txBody>
      </p:sp>
    </p:spTree>
    <p:extLst>
      <p:ext uri="{BB962C8B-B14F-4D97-AF65-F5344CB8AC3E}">
        <p14:creationId xmlns:p14="http://schemas.microsoft.com/office/powerpoint/2010/main" val="2134796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21201-C17B-1EBA-49E6-6BE76A7D2A80}"/>
              </a:ext>
            </a:extLst>
          </p:cNvPr>
          <p:cNvSpPr>
            <a:spLocks noGrp="1"/>
          </p:cNvSpPr>
          <p:nvPr>
            <p:ph type="title"/>
          </p:nvPr>
        </p:nvSpPr>
        <p:spPr/>
        <p:txBody>
          <a:bodyPr>
            <a:normAutofit/>
          </a:bodyPr>
          <a:lstStyle/>
          <a:p>
            <a:r>
              <a:rPr lang="en-CA" sz="3600" dirty="0"/>
              <a:t>Programming Languages and Cloud Infrastructures</a:t>
            </a:r>
            <a:endParaRPr lang="en-US" sz="3600" dirty="0"/>
          </a:p>
        </p:txBody>
      </p:sp>
      <p:sp>
        <p:nvSpPr>
          <p:cNvPr id="3" name="Content Placeholder 2">
            <a:extLst>
              <a:ext uri="{FF2B5EF4-FFF2-40B4-BE49-F238E27FC236}">
                <a16:creationId xmlns:a16="http://schemas.microsoft.com/office/drawing/2014/main" id="{38A39CE1-2036-9D75-E20C-3B9AA4469BDB}"/>
              </a:ext>
            </a:extLst>
          </p:cNvPr>
          <p:cNvSpPr>
            <a:spLocks noGrp="1"/>
          </p:cNvSpPr>
          <p:nvPr>
            <p:ph sz="half" idx="1"/>
          </p:nvPr>
        </p:nvSpPr>
        <p:spPr/>
        <p:txBody>
          <a:bodyPr/>
          <a:lstStyle/>
          <a:p>
            <a:r>
              <a:rPr lang="en-CA" dirty="0"/>
              <a:t>- Python</a:t>
            </a:r>
          </a:p>
          <a:p>
            <a:r>
              <a:rPr lang="en-CA" dirty="0"/>
              <a:t>- </a:t>
            </a:r>
            <a:r>
              <a:rPr lang="en-CA" dirty="0" err="1"/>
              <a:t>PySpark</a:t>
            </a:r>
            <a:endParaRPr lang="en-CA" dirty="0"/>
          </a:p>
          <a:p>
            <a:r>
              <a:rPr lang="en-CA" dirty="0"/>
              <a:t>- Pandas</a:t>
            </a:r>
          </a:p>
          <a:p>
            <a:r>
              <a:rPr lang="en-CA" dirty="0"/>
              <a:t>- Matplotlib</a:t>
            </a:r>
          </a:p>
          <a:p>
            <a:r>
              <a:rPr lang="en-CA" dirty="0"/>
              <a:t>- Seaborn</a:t>
            </a:r>
          </a:p>
          <a:p>
            <a:endParaRPr lang="en-CA" dirty="0"/>
          </a:p>
          <a:p>
            <a:endParaRPr lang="en-US" dirty="0"/>
          </a:p>
        </p:txBody>
      </p:sp>
      <p:sp>
        <p:nvSpPr>
          <p:cNvPr id="4" name="Content Placeholder 3">
            <a:extLst>
              <a:ext uri="{FF2B5EF4-FFF2-40B4-BE49-F238E27FC236}">
                <a16:creationId xmlns:a16="http://schemas.microsoft.com/office/drawing/2014/main" id="{31787496-5BF2-818C-CE4A-E31460DE5375}"/>
              </a:ext>
            </a:extLst>
          </p:cNvPr>
          <p:cNvSpPr>
            <a:spLocks noGrp="1"/>
          </p:cNvSpPr>
          <p:nvPr>
            <p:ph sz="half" idx="2"/>
          </p:nvPr>
        </p:nvSpPr>
        <p:spPr/>
        <p:txBody>
          <a:bodyPr/>
          <a:lstStyle/>
          <a:p>
            <a:r>
              <a:rPr lang="en-CA" dirty="0"/>
              <a:t>- Google Compute Engine - Google </a:t>
            </a:r>
            <a:r>
              <a:rPr lang="en-CA" dirty="0" err="1"/>
              <a:t>Colab</a:t>
            </a:r>
            <a:endParaRPr lang="en-CA" dirty="0"/>
          </a:p>
          <a:p>
            <a:r>
              <a:rPr lang="en-CA" dirty="0"/>
              <a:t>- Amazon S3</a:t>
            </a:r>
          </a:p>
          <a:p>
            <a:endParaRPr lang="en-US" dirty="0"/>
          </a:p>
        </p:txBody>
      </p:sp>
    </p:spTree>
    <p:extLst>
      <p:ext uri="{BB962C8B-B14F-4D97-AF65-F5344CB8AC3E}">
        <p14:creationId xmlns:p14="http://schemas.microsoft.com/office/powerpoint/2010/main" val="1636573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59D1-2AD7-9301-5E7D-00A2FECFDDF8}"/>
              </a:ext>
            </a:extLst>
          </p:cNvPr>
          <p:cNvSpPr>
            <a:spLocks noGrp="1"/>
          </p:cNvSpPr>
          <p:nvPr>
            <p:ph type="title"/>
          </p:nvPr>
        </p:nvSpPr>
        <p:spPr/>
        <p:txBody>
          <a:bodyPr/>
          <a:lstStyle/>
          <a:p>
            <a:r>
              <a:rPr lang="en-CA" dirty="0"/>
              <a:t>Data Flow</a:t>
            </a:r>
            <a:endParaRPr lang="en-US" dirty="0"/>
          </a:p>
        </p:txBody>
      </p:sp>
      <p:sp>
        <p:nvSpPr>
          <p:cNvPr id="3" name="Content Placeholder 2">
            <a:extLst>
              <a:ext uri="{FF2B5EF4-FFF2-40B4-BE49-F238E27FC236}">
                <a16:creationId xmlns:a16="http://schemas.microsoft.com/office/drawing/2014/main" id="{C4581E4B-80E7-6560-A27B-6DA5F061E06F}"/>
              </a:ext>
            </a:extLst>
          </p:cNvPr>
          <p:cNvSpPr>
            <a:spLocks noGrp="1"/>
          </p:cNvSpPr>
          <p:nvPr>
            <p:ph idx="1"/>
          </p:nvPr>
        </p:nvSpPr>
        <p:spPr/>
        <p:txBody>
          <a:bodyPr/>
          <a:lstStyle/>
          <a:p>
            <a:r>
              <a:rPr lang="en-CA" dirty="0"/>
              <a:t>- Collect 'Spotify Charts' dataset and store it on Amazon S3</a:t>
            </a:r>
          </a:p>
          <a:p>
            <a:r>
              <a:rPr lang="en-CA" dirty="0"/>
              <a:t>- Preprocess and clean using </a:t>
            </a:r>
            <a:r>
              <a:rPr lang="en-CA" dirty="0" err="1"/>
              <a:t>PySpark</a:t>
            </a:r>
            <a:r>
              <a:rPr lang="en-CA" dirty="0"/>
              <a:t> and Pandas</a:t>
            </a:r>
          </a:p>
          <a:p>
            <a:r>
              <a:rPr lang="en-CA" dirty="0"/>
              <a:t>- Perform exploratory data analysis and generate visualizations</a:t>
            </a:r>
          </a:p>
          <a:p>
            <a:r>
              <a:rPr lang="en-CA" dirty="0"/>
              <a:t>- Generate insights and recommendations </a:t>
            </a:r>
          </a:p>
          <a:p>
            <a:r>
              <a:rPr lang="en-CA" dirty="0"/>
              <a:t>- Store results in Amazon S3 for easy access and sharing</a:t>
            </a:r>
          </a:p>
          <a:p>
            <a:endParaRPr lang="en-US" dirty="0"/>
          </a:p>
        </p:txBody>
      </p:sp>
    </p:spTree>
    <p:extLst>
      <p:ext uri="{BB962C8B-B14F-4D97-AF65-F5344CB8AC3E}">
        <p14:creationId xmlns:p14="http://schemas.microsoft.com/office/powerpoint/2010/main" val="3908007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15D6-DB0C-26D7-FCCA-3549A0C5169F}"/>
              </a:ext>
            </a:extLst>
          </p:cNvPr>
          <p:cNvSpPr>
            <a:spLocks noGrp="1"/>
          </p:cNvSpPr>
          <p:nvPr>
            <p:ph type="title"/>
          </p:nvPr>
        </p:nvSpPr>
        <p:spPr/>
        <p:txBody>
          <a:bodyPr/>
          <a:lstStyle/>
          <a:p>
            <a:r>
              <a:rPr lang="en-US" dirty="0"/>
              <a:t>Cost Estimate</a:t>
            </a:r>
          </a:p>
        </p:txBody>
      </p:sp>
      <p:sp>
        <p:nvSpPr>
          <p:cNvPr id="3" name="Content Placeholder 2">
            <a:extLst>
              <a:ext uri="{FF2B5EF4-FFF2-40B4-BE49-F238E27FC236}">
                <a16:creationId xmlns:a16="http://schemas.microsoft.com/office/drawing/2014/main" id="{6141670C-F6BA-53B1-64A6-4F681DB67D83}"/>
              </a:ext>
            </a:extLst>
          </p:cNvPr>
          <p:cNvSpPr>
            <a:spLocks noGrp="1"/>
          </p:cNvSpPr>
          <p:nvPr>
            <p:ph idx="1"/>
          </p:nvPr>
        </p:nvSpPr>
        <p:spPr/>
        <p:txBody>
          <a:bodyPr>
            <a:normAutofit fontScale="92500" lnSpcReduction="10000"/>
          </a:bodyPr>
          <a:lstStyle/>
          <a:p>
            <a:pPr marL="0" indent="0" algn="l">
              <a:buNone/>
            </a:pPr>
            <a:r>
              <a:rPr lang="en-CA" sz="1400" b="1" dirty="0"/>
              <a:t>Amazon S3:</a:t>
            </a:r>
          </a:p>
          <a:p>
            <a:pPr marL="0" indent="0" algn="l">
              <a:buNone/>
            </a:pPr>
            <a:r>
              <a:rPr lang="en-CA" sz="1400" dirty="0"/>
              <a:t>For 10-15GB of storage, the cost would be approximately $1.50 - $2.25 per month.</a:t>
            </a:r>
          </a:p>
          <a:p>
            <a:pPr marL="0" indent="0" algn="l">
              <a:buNone/>
            </a:pPr>
            <a:r>
              <a:rPr lang="en-CA" sz="1400" dirty="0"/>
              <a:t>Data transfer costs depend on the amount of data accessed and transferred from the S3 bucket. Assuming moderate usage, the data transfer cost would be around $0.05 - $0.10 per month.</a:t>
            </a:r>
          </a:p>
          <a:p>
            <a:pPr marL="0" indent="0" algn="l">
              <a:buNone/>
            </a:pPr>
            <a:r>
              <a:rPr lang="en-CA" sz="1400" b="1" dirty="0"/>
              <a:t>Standalone Compute Engine:</a:t>
            </a:r>
          </a:p>
          <a:p>
            <a:pPr marL="0" indent="0" algn="l">
              <a:buNone/>
            </a:pPr>
            <a:r>
              <a:rPr lang="en-CA" sz="1400" dirty="0"/>
              <a:t>Assuming we need 100GB of compute engine with 16/32 RAM, you could use a custom VM with 16 or 32 vCPUs, 100GB of memory, and 1TB of SSD storage.</a:t>
            </a:r>
          </a:p>
          <a:p>
            <a:pPr marL="0" indent="0" algn="l">
              <a:buNone/>
            </a:pPr>
            <a:r>
              <a:rPr lang="en-CA" sz="1400" dirty="0"/>
              <a:t>The estimated cost for this VM would be approximately $800 - $1600 per month, depending on the selected region and the duration of use.</a:t>
            </a:r>
          </a:p>
          <a:p>
            <a:pPr marL="0" indent="0" algn="l">
              <a:buNone/>
            </a:pPr>
            <a:r>
              <a:rPr lang="en-CA" sz="1400" b="1" dirty="0"/>
              <a:t>Additional costs may be associated with using </a:t>
            </a:r>
            <a:r>
              <a:rPr lang="en-CA" sz="1400" b="1" dirty="0" err="1"/>
              <a:t>PySpark</a:t>
            </a:r>
            <a:r>
              <a:rPr lang="en-CA" sz="1400" b="1" dirty="0"/>
              <a:t> and Google </a:t>
            </a:r>
            <a:r>
              <a:rPr lang="en-CA" sz="1400" b="1" dirty="0" err="1"/>
              <a:t>Colab</a:t>
            </a:r>
            <a:r>
              <a:rPr lang="en-CA" sz="1400" b="1" dirty="0"/>
              <a:t>, such as increased memory and storage requirements.</a:t>
            </a:r>
          </a:p>
          <a:p>
            <a:pPr marL="0" indent="0" algn="l">
              <a:buNone/>
            </a:pPr>
            <a:r>
              <a:rPr lang="en-CA" sz="1400" dirty="0"/>
              <a:t>Google </a:t>
            </a:r>
            <a:r>
              <a:rPr lang="en-CA" sz="1400" dirty="0" err="1"/>
              <a:t>Colab</a:t>
            </a:r>
            <a:r>
              <a:rPr lang="en-CA" sz="1400" dirty="0"/>
              <a:t> Pro costs $9.99/month for 16 GB RAM or $49.99/month for 32 GB RAM.</a:t>
            </a:r>
          </a:p>
          <a:p>
            <a:pPr marL="0" indent="0" algn="l">
              <a:buNone/>
            </a:pPr>
            <a:r>
              <a:rPr lang="en-CA" sz="1400" dirty="0"/>
              <a:t>Overall, the estimated monthly cost of the infrastructure for this project would be around </a:t>
            </a:r>
            <a:r>
              <a:rPr lang="en-CA" sz="1400" b="1" dirty="0"/>
              <a:t>$801.50 - $1602.25</a:t>
            </a:r>
            <a:r>
              <a:rPr lang="en-CA" sz="1400" dirty="0"/>
              <a:t>, depending on the VM configuration and data transfer requirements.</a:t>
            </a:r>
          </a:p>
        </p:txBody>
      </p:sp>
    </p:spTree>
    <p:extLst>
      <p:ext uri="{BB962C8B-B14F-4D97-AF65-F5344CB8AC3E}">
        <p14:creationId xmlns:p14="http://schemas.microsoft.com/office/powerpoint/2010/main" val="3340534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DFFF-D5CF-E408-73AE-1D8FA0CB2D7F}"/>
              </a:ext>
            </a:extLst>
          </p:cNvPr>
          <p:cNvSpPr>
            <a:spLocks noGrp="1"/>
          </p:cNvSpPr>
          <p:nvPr>
            <p:ph type="title"/>
          </p:nvPr>
        </p:nvSpPr>
        <p:spPr/>
        <p:txBody>
          <a:bodyPr/>
          <a:lstStyle/>
          <a:p>
            <a:r>
              <a:rPr lang="en-US" dirty="0"/>
              <a:t>Target Audience</a:t>
            </a:r>
          </a:p>
        </p:txBody>
      </p:sp>
      <p:sp>
        <p:nvSpPr>
          <p:cNvPr id="3" name="Content Placeholder 2">
            <a:extLst>
              <a:ext uri="{FF2B5EF4-FFF2-40B4-BE49-F238E27FC236}">
                <a16:creationId xmlns:a16="http://schemas.microsoft.com/office/drawing/2014/main" id="{5752A923-0DFB-2052-EA44-1CBD2AC52CF1}"/>
              </a:ext>
            </a:extLst>
          </p:cNvPr>
          <p:cNvSpPr>
            <a:spLocks noGrp="1"/>
          </p:cNvSpPr>
          <p:nvPr>
            <p:ph idx="1"/>
          </p:nvPr>
        </p:nvSpPr>
        <p:spPr/>
        <p:txBody>
          <a:bodyPr>
            <a:normAutofit/>
          </a:bodyPr>
          <a:lstStyle/>
          <a:p>
            <a:r>
              <a:rPr lang="en-CA" dirty="0">
                <a:effectLst/>
              </a:rPr>
              <a:t>The target audience for this business case includes </a:t>
            </a:r>
            <a:r>
              <a:rPr lang="en-CA" b="1" dirty="0">
                <a:effectLst/>
              </a:rPr>
              <a:t>music streaming companies, record labels, and individual singers </a:t>
            </a:r>
            <a:r>
              <a:rPr lang="en-CA" dirty="0">
                <a:effectLst/>
              </a:rPr>
              <a:t>who want to </a:t>
            </a:r>
            <a:r>
              <a:rPr lang="en-CA" b="1" dirty="0">
                <a:effectLst/>
              </a:rPr>
              <a:t>improve their popularity and competitiveness </a:t>
            </a:r>
            <a:r>
              <a:rPr lang="en-CA" dirty="0">
                <a:effectLst/>
              </a:rPr>
              <a:t>in the music industry. </a:t>
            </a:r>
          </a:p>
          <a:p>
            <a:r>
              <a:rPr lang="en-CA" dirty="0">
                <a:effectLst/>
              </a:rPr>
              <a:t>Music streaming companies can use the insights gained from this analysis to improve their platform offerings and attract more users. </a:t>
            </a:r>
          </a:p>
          <a:p>
            <a:r>
              <a:rPr lang="en-CA" dirty="0">
                <a:effectLst/>
              </a:rPr>
              <a:t>Record labels can use the analysis to make data-driven decisions about which artists to sign and how to promote their music. </a:t>
            </a:r>
          </a:p>
          <a:p>
            <a:r>
              <a:rPr lang="en-CA" dirty="0">
                <a:effectLst/>
              </a:rPr>
              <a:t>Individual singers can use the analysis to understand the factors that contribute to a song’s success and create music that resonates with their audience. </a:t>
            </a:r>
            <a:endParaRPr lang="en-US" dirty="0"/>
          </a:p>
        </p:txBody>
      </p:sp>
    </p:spTree>
    <p:extLst>
      <p:ext uri="{BB962C8B-B14F-4D97-AF65-F5344CB8AC3E}">
        <p14:creationId xmlns:p14="http://schemas.microsoft.com/office/powerpoint/2010/main" val="3706745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27126-B332-896F-3EA3-BB1BA2B88046}"/>
              </a:ext>
            </a:extLst>
          </p:cNvPr>
          <p:cNvSpPr>
            <a:spLocks noGrp="1"/>
          </p:cNvSpPr>
          <p:nvPr>
            <p:ph type="title"/>
          </p:nvPr>
        </p:nvSpPr>
        <p:spPr/>
        <p:txBody>
          <a:bodyPr/>
          <a:lstStyle/>
          <a:p>
            <a:r>
              <a:rPr lang="en-US" dirty="0"/>
              <a:t>Visualizations and Insights</a:t>
            </a:r>
          </a:p>
        </p:txBody>
      </p:sp>
      <p:pic>
        <p:nvPicPr>
          <p:cNvPr id="4" name="Content Placeholder 3">
            <a:extLst>
              <a:ext uri="{FF2B5EF4-FFF2-40B4-BE49-F238E27FC236}">
                <a16:creationId xmlns:a16="http://schemas.microsoft.com/office/drawing/2014/main" id="{D23FA314-02F3-769D-22EC-906722E226A3}"/>
              </a:ext>
            </a:extLst>
          </p:cNvPr>
          <p:cNvPicPr>
            <a:picLocks noGrp="1" noChangeAspect="1"/>
          </p:cNvPicPr>
          <p:nvPr>
            <p:ph idx="1"/>
          </p:nvPr>
        </p:nvPicPr>
        <p:blipFill>
          <a:blip r:embed="rId2"/>
          <a:stretch>
            <a:fillRect/>
          </a:stretch>
        </p:blipFill>
        <p:spPr>
          <a:xfrm>
            <a:off x="1097280" y="2221903"/>
            <a:ext cx="4794775" cy="3760788"/>
          </a:xfrm>
          <a:prstGeom prst="rect">
            <a:avLst/>
          </a:prstGeom>
        </p:spPr>
      </p:pic>
      <p:pic>
        <p:nvPicPr>
          <p:cNvPr id="6" name="Picture 5">
            <a:extLst>
              <a:ext uri="{FF2B5EF4-FFF2-40B4-BE49-F238E27FC236}">
                <a16:creationId xmlns:a16="http://schemas.microsoft.com/office/drawing/2014/main" id="{65E34453-00D3-FF90-725E-A465709CEFDD}"/>
              </a:ext>
            </a:extLst>
          </p:cNvPr>
          <p:cNvPicPr>
            <a:picLocks noChangeAspect="1"/>
          </p:cNvPicPr>
          <p:nvPr/>
        </p:nvPicPr>
        <p:blipFill>
          <a:blip r:embed="rId3"/>
          <a:stretch>
            <a:fillRect/>
          </a:stretch>
        </p:blipFill>
        <p:spPr>
          <a:xfrm>
            <a:off x="6299947" y="1911547"/>
            <a:ext cx="5109581" cy="4071144"/>
          </a:xfrm>
          <a:prstGeom prst="rect">
            <a:avLst/>
          </a:prstGeom>
        </p:spPr>
      </p:pic>
    </p:spTree>
    <p:extLst>
      <p:ext uri="{BB962C8B-B14F-4D97-AF65-F5344CB8AC3E}">
        <p14:creationId xmlns:p14="http://schemas.microsoft.com/office/powerpoint/2010/main" val="1696492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66D9D4-5FEF-7002-53DF-42573DC6813E}"/>
              </a:ext>
            </a:extLst>
          </p:cNvPr>
          <p:cNvPicPr>
            <a:picLocks noChangeAspect="1"/>
          </p:cNvPicPr>
          <p:nvPr/>
        </p:nvPicPr>
        <p:blipFill rotWithShape="1">
          <a:blip r:embed="rId2"/>
          <a:srcRect b="2084"/>
          <a:stretch/>
        </p:blipFill>
        <p:spPr>
          <a:xfrm>
            <a:off x="0" y="0"/>
            <a:ext cx="7328452" cy="6007026"/>
          </a:xfrm>
          <a:prstGeom prst="rect">
            <a:avLst/>
          </a:prstGeom>
        </p:spPr>
      </p:pic>
      <p:pic>
        <p:nvPicPr>
          <p:cNvPr id="4" name="Picture 3">
            <a:extLst>
              <a:ext uri="{FF2B5EF4-FFF2-40B4-BE49-F238E27FC236}">
                <a16:creationId xmlns:a16="http://schemas.microsoft.com/office/drawing/2014/main" id="{0092BBA2-AF97-841A-4ECE-F0893A5FA9A5}"/>
              </a:ext>
            </a:extLst>
          </p:cNvPr>
          <p:cNvPicPr>
            <a:picLocks noChangeAspect="1"/>
          </p:cNvPicPr>
          <p:nvPr/>
        </p:nvPicPr>
        <p:blipFill>
          <a:blip r:embed="rId3"/>
          <a:stretch>
            <a:fillRect/>
          </a:stretch>
        </p:blipFill>
        <p:spPr>
          <a:xfrm>
            <a:off x="7576457" y="0"/>
            <a:ext cx="4615543" cy="3657600"/>
          </a:xfrm>
          <a:prstGeom prst="rect">
            <a:avLst/>
          </a:prstGeom>
        </p:spPr>
      </p:pic>
    </p:spTree>
    <p:extLst>
      <p:ext uri="{BB962C8B-B14F-4D97-AF65-F5344CB8AC3E}">
        <p14:creationId xmlns:p14="http://schemas.microsoft.com/office/powerpoint/2010/main" val="402640226"/>
      </p:ext>
    </p:extLst>
  </p:cSld>
  <p:clrMapOvr>
    <a:masterClrMapping/>
  </p:clrMapOvr>
</p:sld>
</file>

<file path=ppt/theme/theme1.xml><?xml version="1.0" encoding="utf-8"?>
<a:theme xmlns:a="http://schemas.openxmlformats.org/drawingml/2006/main" name="Retrospect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TotalTime>
  <Words>1126</Words>
  <Application>Microsoft Macintosh PowerPoint</Application>
  <PresentationFormat>Widescreen</PresentationFormat>
  <Paragraphs>64</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Calibri</vt:lpstr>
      <vt:lpstr>Calibri Light</vt:lpstr>
      <vt:lpstr>RetrospectVTI</vt:lpstr>
      <vt:lpstr>Analyzing Song Trends on Spotify</vt:lpstr>
      <vt:lpstr>Objective</vt:lpstr>
      <vt:lpstr>Dataset: Spotify Charts (3.48 GB)</vt:lpstr>
      <vt:lpstr>Programming Languages and Cloud Infrastructures</vt:lpstr>
      <vt:lpstr>Data Flow</vt:lpstr>
      <vt:lpstr>Cost Estimate</vt:lpstr>
      <vt:lpstr>Target Audience</vt:lpstr>
      <vt:lpstr>Visualizations and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Trupal Vijaykumar Chaudhary</dc:creator>
  <cp:lastModifiedBy>Trupal Vijaykumar Chaudhary</cp:lastModifiedBy>
  <cp:revision>44</cp:revision>
  <dcterms:created xsi:type="dcterms:W3CDTF">2023-04-18T01:11:46Z</dcterms:created>
  <dcterms:modified xsi:type="dcterms:W3CDTF">2023-04-18T02:02:49Z</dcterms:modified>
</cp:coreProperties>
</file>